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sldIdLst>
    <p:sldId id="282" r:id="rId2"/>
    <p:sldId id="317" r:id="rId3"/>
    <p:sldId id="285" r:id="rId4"/>
    <p:sldId id="314" r:id="rId5"/>
    <p:sldId id="315" r:id="rId6"/>
    <p:sldId id="316" r:id="rId7"/>
    <p:sldId id="288" r:id="rId8"/>
    <p:sldId id="292" r:id="rId9"/>
    <p:sldId id="312" r:id="rId10"/>
    <p:sldId id="301" r:id="rId11"/>
  </p:sldIdLst>
  <p:sldSz cx="9144000" cy="6858000" type="screen4x3"/>
  <p:notesSz cx="6708775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456618"/>
    <a:srgbClr val="006600"/>
    <a:srgbClr val="426317"/>
    <a:srgbClr val="FDE5CB"/>
    <a:srgbClr val="381D02"/>
    <a:srgbClr val="C7FDFD"/>
    <a:srgbClr val="000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7" autoAdjust="0"/>
    <p:restoredTop sz="91257" autoAdjust="0"/>
  </p:normalViewPr>
  <p:slideViewPr>
    <p:cSldViewPr>
      <p:cViewPr>
        <p:scale>
          <a:sx n="110" d="100"/>
          <a:sy n="110" d="100"/>
        </p:scale>
        <p:origin x="-164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3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373863944116714"/>
          <c:y val="1.05193751620190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248359580052498E-2"/>
          <c:y val="0.22162447220436876"/>
          <c:w val="0.55667864173228343"/>
          <c:h val="0.46183409310218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мероприятий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 и 2 квартал 2018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393856"/>
        <c:axId val="156395776"/>
      </c:barChart>
      <c:catAx>
        <c:axId val="15639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56395776"/>
        <c:crosses val="autoZero"/>
        <c:auto val="1"/>
        <c:lblAlgn val="ctr"/>
        <c:lblOffset val="100"/>
        <c:noMultiLvlLbl val="0"/>
      </c:catAx>
      <c:valAx>
        <c:axId val="15639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393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98506642904155"/>
          <c:y val="0.3401679474408682"/>
          <c:w val="0.32101493357095839"/>
          <c:h val="0.354415422768468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9945702682065301E-2"/>
          <c:y val="1.356686863852734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 и 2 квартал 2018 года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</c:v>
                </c:pt>
                <c:pt idx="1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508544"/>
        <c:axId val="156528640"/>
      </c:barChart>
      <c:catAx>
        <c:axId val="15650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6528640"/>
        <c:crosses val="autoZero"/>
        <c:auto val="1"/>
        <c:lblAlgn val="ctr"/>
        <c:lblOffset val="100"/>
        <c:noMultiLvlLbl val="0"/>
      </c:catAx>
      <c:valAx>
        <c:axId val="15652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50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89945914298764"/>
          <c:y val="0.18600582841222771"/>
          <c:w val="0.22032296235162582"/>
          <c:h val="0.246705066958372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08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5" tIns="45052" rIns="90105" bIns="45052" numCol="1" anchor="t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798888" y="0"/>
            <a:ext cx="2908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5" tIns="45052" rIns="90105" bIns="45052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D2BA580-DB97-4DD3-8889-7C3C57AF3660}" type="datetimeFigureOut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3425"/>
            <a:ext cx="4884737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69925" y="4643438"/>
            <a:ext cx="5368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5" tIns="45052" rIns="90105" bIns="45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283700"/>
            <a:ext cx="2908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5" tIns="45052" rIns="90105" bIns="45052" numCol="1" anchor="b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798888" y="9283700"/>
            <a:ext cx="2908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05" tIns="45052" rIns="90105" bIns="45052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F2F21C0-7CE3-49D5-932B-A8E0585982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1145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2063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53785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3324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6048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1728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7633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64511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Доступ к системе имеют 10 616 пользователей,  в том числе 4857 родителей, 5236 учащихся, 523 сотрудников школ.</a:t>
            </a:r>
          </a:p>
        </p:txBody>
      </p:sp>
    </p:spTree>
    <p:extLst>
      <p:ext uri="{BB962C8B-B14F-4D97-AF65-F5344CB8AC3E}">
        <p14:creationId xmlns:p14="http://schemas.microsoft.com/office/powerpoint/2010/main" val="2155866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677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F1FA4-F7A6-4C4C-96E3-106D65420BAF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44EB-7024-463E-B27E-E6138022F4F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45981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26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20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884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893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85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1200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0536F9-B23D-49BA-A1A5-AD643636B904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4BB77-8C4A-4FFA-9F13-E6791BFC9DE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0519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C218B-B28B-427D-B65E-49EE1506005B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89B5-9294-4583-9872-84B8A62C384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3163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41EB-F447-41D6-985E-CAE5FD18C1B7}" type="datetimeFigureOut">
              <a:rPr lang="ru-RU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EA93F-C51A-46F4-BF9F-0A706C4C08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51970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3B995-48D1-4F95-BF28-AB2527FC6F1E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B157-6672-457F-AEDE-817B8566485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8219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F76CF-0916-4461-839D-5BE2DB60CD55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6CBC-9A13-4D66-B5D3-7343BCB64B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29038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EB2DE-E3BA-4BE5-A360-4B845E1B8FC1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DD11-96CD-453D-A464-3C0AB161A9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51895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A84B5-40BD-4D26-84EF-E1708960370B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7CFF-21C4-43D4-B133-05B0FADF43A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0421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4B8F1-2A61-4C63-B73E-2B1AEDC8DE13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E490-2D2E-4592-BC5E-B74C8636FE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5506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6322C-CBB5-4331-8711-FE78137426BE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A55-3FB6-44CB-B0E1-920040A2010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25130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253C0-D570-42B2-976C-2FEB8649B3DC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565B-F921-4DA7-A5A4-3E72E14901D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9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4C6D8-A13B-492D-B8F7-8E1BCC515BB9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925-C31A-44D6-AEB4-6339E751CEC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2089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A55279B-F502-4E76-AF88-C5BE515AE79A}" type="datetimeFigureOut">
              <a:rPr lang="ru-RU" smtClean="0"/>
              <a:pPr>
                <a:defRPr/>
              </a:pPr>
              <a:t>09.07.2018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08C6D5-684C-4E54-94C8-59660AD835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3545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416800" cy="7143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 лучших муниципальных практик, реализуемых на территориях присутствия </a:t>
            </a:r>
            <a:r>
              <a:rPr lang="ru-RU" alt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Госкорпорации</a:t>
            </a:r>
            <a:r>
              <a:rPr lang="ru-RU" alt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</a:t>
            </a:r>
            <a:r>
              <a:rPr lang="ru-RU" alt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Росатом</a:t>
            </a:r>
            <a:r>
              <a:rPr lang="ru-RU" alt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sp>
        <p:nvSpPr>
          <p:cNvPr id="2055" name="Rectangle 7"/>
          <p:cNvSpPr>
            <a:spLocks noGrp="1"/>
          </p:cNvSpPr>
          <p:nvPr>
            <p:ph type="subTitle" idx="4294967295"/>
          </p:nvPr>
        </p:nvSpPr>
        <p:spPr>
          <a:xfrm>
            <a:off x="611560" y="2204864"/>
            <a:ext cx="7953375" cy="40005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Добровольческое движение ЗАТО г. Зеленогорска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</a:t>
            </a:r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«Создание условий для развития добровольческой деятельности»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endParaRPr lang="ru-RU" sz="2400" dirty="0" smtClean="0">
              <a:solidFill>
                <a:srgbClr val="426317"/>
              </a:solidFill>
            </a:endParaRPr>
          </a:p>
        </p:txBody>
      </p:sp>
      <p:sp>
        <p:nvSpPr>
          <p:cNvPr id="3076" name="Rectangle 8"/>
          <p:cNvSpPr>
            <a:spLocks/>
          </p:cNvSpPr>
          <p:nvPr/>
        </p:nvSpPr>
        <p:spPr bwMode="auto">
          <a:xfrm>
            <a:off x="500063" y="5681663"/>
            <a:ext cx="74803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400">
              <a:solidFill>
                <a:srgbClr val="30471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928813" y="2714625"/>
            <a:ext cx="5572125" cy="714375"/>
          </a:xfrm>
          <a:noFill/>
        </p:spPr>
        <p:txBody>
          <a:bodyPr/>
          <a:lstStyle/>
          <a:p>
            <a:pPr algn="ctr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770731" y="588963"/>
            <a:ext cx="7888287" cy="666750"/>
          </a:xfrm>
        </p:spPr>
        <p:txBody>
          <a:bodyPr/>
          <a:lstStyle/>
          <a:p>
            <a:pPr algn="ctr" eaLnBrk="1" hangingPunct="1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Лидеры и команда проекта: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2286000" y="3071813"/>
            <a:ext cx="6335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250825" y="1989138"/>
            <a:ext cx="50419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30471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426317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>
              <a:solidFill>
                <a:srgbClr val="426317"/>
              </a:solidFill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 bwMode="auto">
          <a:xfrm>
            <a:off x="642938" y="1500188"/>
            <a:ext cx="8143875" cy="4357687"/>
          </a:xfrm>
          <a:prstGeom prst="rect">
            <a:avLst/>
          </a:prstGeom>
          <a:noFill/>
        </p:spPr>
        <p:txBody>
          <a:bodyPr anchor="b"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sz="2200" b="1" dirty="0" err="1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Корчашкин</a:t>
            </a:r>
            <a:r>
              <a:rPr lang="ru-RU" altLang="ru-RU" sz="2200" b="1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Павел Евгеньевич</a:t>
            </a:r>
            <a:r>
              <a:rPr lang="ru-RU" altLang="ru-RU" sz="2200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Глава ЗАТО г. Зеленогорска</a:t>
            </a:r>
            <a:endParaRPr lang="ru-RU" altLang="ru-RU" sz="220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altLang="ru-RU" sz="220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sz="2200" b="1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Карчушкин Илья Сергеевич</a:t>
            </a:r>
            <a:r>
              <a:rPr lang="ru-RU" altLang="ru-RU" sz="2200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помощник Главы ЗАТО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sz="2200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Зеленогорска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ru-RU" altLang="ru-RU" sz="220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sz="2200" b="1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Томилова Светлана Владимировна</a:t>
            </a:r>
            <a:r>
              <a:rPr lang="ru-RU" altLang="ru-RU" sz="2200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2200" dirty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директор </a:t>
            </a:r>
            <a:r>
              <a:rPr lang="ru-RU" altLang="ru-RU" sz="2200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МБУ «МЦ»</a:t>
            </a:r>
            <a:endParaRPr lang="ru-RU" altLang="ru-RU" sz="220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altLang="ru-RU" sz="220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sz="2200" b="1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Шелкова Анастасия Геннадьевна</a:t>
            </a:r>
            <a:r>
              <a:rPr lang="ru-RU" altLang="ru-RU" sz="2200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методист МБУ «МЦ»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ru-RU" altLang="ru-RU" sz="2200" dirty="0" smtClean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sz="2200" b="1" dirty="0" smtClean="0">
                <a:solidFill>
                  <a:srgbClr val="00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Коллектив МБУ «МЦ»</a:t>
            </a:r>
            <a:endParaRPr lang="ru-RU" altLang="ru-RU" sz="2200" b="1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714375" y="660029"/>
            <a:ext cx="7888287" cy="666750"/>
          </a:xfrm>
        </p:spPr>
        <p:txBody>
          <a:bodyPr/>
          <a:lstStyle/>
          <a:p>
            <a:pPr algn="ctr" eaLnBrk="1" hangingPunct="1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и задачи практики:</a:t>
            </a:r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2286000" y="3071813"/>
            <a:ext cx="6335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250825" y="1989138"/>
            <a:ext cx="50419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30471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426317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>
              <a:solidFill>
                <a:srgbClr val="426317"/>
              </a:solidFill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 bwMode="auto">
          <a:xfrm>
            <a:off x="714375" y="1628800"/>
            <a:ext cx="8143875" cy="4286250"/>
          </a:xfrm>
          <a:prstGeom prst="rect">
            <a:avLst/>
          </a:prstGeom>
          <a:noFill/>
        </p:spPr>
        <p:txBody>
          <a:bodyPr anchor="b"/>
          <a:lstStyle/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sz="2400" dirty="0">
                <a:solidFill>
                  <a:srgbClr val="4263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вовлечение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жителей города в социально- активную деятельность,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распространение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культуры взаимопомощи среди молодежи</a:t>
            </a:r>
            <a:endParaRPr lang="ru-RU" dirty="0">
              <a:solidFill>
                <a:srgbClr val="4263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Вовлечение </a:t>
            </a:r>
            <a:r>
              <a:rPr lang="ru-RU" dirty="0"/>
              <a:t>молодежи в социальную практику и ее информирование о потенциальных возможностях </a:t>
            </a:r>
            <a:r>
              <a:rPr lang="ru-RU" dirty="0" smtClean="0"/>
              <a:t>развития;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Предоставление </a:t>
            </a:r>
            <a:r>
              <a:rPr lang="ru-RU" dirty="0"/>
              <a:t>возможности молодым людям проявить себя, реализовать свой потенциал и получить заслуженное признание в сфере гражданской </a:t>
            </a:r>
            <a:r>
              <a:rPr lang="ru-RU" dirty="0" smtClean="0"/>
              <a:t>взаимопомощи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Развитие </a:t>
            </a:r>
            <a:r>
              <a:rPr lang="ru-RU" dirty="0"/>
              <a:t>созидательной активности </a:t>
            </a:r>
            <a:r>
              <a:rPr lang="ru-RU" dirty="0" smtClean="0"/>
              <a:t>молодежи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Создание </a:t>
            </a:r>
            <a:r>
              <a:rPr lang="ru-RU" dirty="0"/>
              <a:t>культуры бескорыстной добровольной гражданской взаимопомощи системного характера. </a:t>
            </a:r>
            <a:endParaRPr lang="ru-RU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Интеграция </a:t>
            </a:r>
            <a:r>
              <a:rPr lang="ru-RU" dirty="0"/>
              <a:t>молодых людей, оказавшихся в трудной жизненной ситуации, в жизнь общества.</a:t>
            </a:r>
          </a:p>
          <a:p>
            <a:pPr>
              <a:defRPr/>
            </a:pPr>
            <a:endParaRPr lang="ru-RU" sz="2400" b="1" kern="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584200"/>
            <a:ext cx="7888287" cy="666750"/>
          </a:xfrm>
        </p:spPr>
        <p:txBody>
          <a:bodyPr/>
          <a:lstStyle/>
          <a:p>
            <a:pPr algn="ctr" eaLnBrk="1" hangingPunct="1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практики:</a:t>
            </a:r>
          </a:p>
        </p:txBody>
      </p:sp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2286000" y="3071813"/>
            <a:ext cx="6335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Rectangle 3"/>
          <p:cNvSpPr>
            <a:spLocks/>
          </p:cNvSpPr>
          <p:nvPr/>
        </p:nvSpPr>
        <p:spPr bwMode="auto">
          <a:xfrm>
            <a:off x="250825" y="1989138"/>
            <a:ext cx="50419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30471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426317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>
              <a:solidFill>
                <a:srgbClr val="426317"/>
              </a:solidFill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 bwMode="auto">
          <a:xfrm>
            <a:off x="755576" y="917575"/>
            <a:ext cx="8143875" cy="4786313"/>
          </a:xfrm>
          <a:prstGeom prst="rect">
            <a:avLst/>
          </a:prstGeom>
          <a:noFill/>
        </p:spPr>
        <p:txBody>
          <a:bodyPr anchor="b"/>
          <a:lstStyle/>
          <a:p>
            <a:pPr>
              <a:defRPr/>
            </a:pPr>
            <a:r>
              <a:rPr lang="ru-RU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Реализаторы</a:t>
            </a:r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практики</a:t>
            </a:r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 человек, в том числе, 6 сотрудников МБУ «МЦ», 2 сотрудника Администрации ЗАТО г. Зеленогорска, 60 человек – добровольцы, 8 человек – сотрудники муниципальных учреждений – на безвозмездной основе, 4 общественника; </a:t>
            </a:r>
          </a:p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Заинтересованные </a:t>
            </a:r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</a:t>
            </a:r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местного самоуправления ЗАТО г. Зеленогорска, жители ЗАТО г. Зеленогорска. </a:t>
            </a:r>
            <a:endParaRPr lang="ru-RU" dirty="0">
              <a:solidFill>
                <a:srgbClr val="4263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 </a:t>
            </a:r>
            <a:r>
              <a:rPr lang="ru-RU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реализации: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2000 чел. – жители ЗАТО г. Зеленогорска (инвалиды (ветераны) войны, труда, пенсионеры; инвалиды, семьи с детьми-инвалидами; дети войны; репрессированные; блокадники Ленинграда; работники организаций, предприятий города; семьи и дети, попавшие в трудную жизненную ситуацию; молодые семьи с детьми; воспитанники дошкольных образовательных учреждений; учащиеся образовательных учреждений города, в том числе студенты; неорганизованные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дети.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ru-RU" sz="2200" b="1" kern="0" dirty="0">
              <a:solidFill>
                <a:srgbClr val="00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482601"/>
            <a:ext cx="7888287" cy="666750"/>
          </a:xfrm>
        </p:spPr>
        <p:txBody>
          <a:bodyPr/>
          <a:lstStyle/>
          <a:p>
            <a:pPr algn="ctr" eaLnBrk="1" hangingPunct="1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Уникальность практики: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2286000" y="3071813"/>
            <a:ext cx="6335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Rectangle 3"/>
          <p:cNvSpPr>
            <a:spLocks/>
          </p:cNvSpPr>
          <p:nvPr/>
        </p:nvSpPr>
        <p:spPr bwMode="auto">
          <a:xfrm>
            <a:off x="250825" y="1989138"/>
            <a:ext cx="50419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30471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426317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>
              <a:solidFill>
                <a:srgbClr val="426317"/>
              </a:solidFill>
            </a:endParaRPr>
          </a:p>
        </p:txBody>
      </p:sp>
      <p:sp>
        <p:nvSpPr>
          <p:cNvPr id="10" name="Rectangle 2"/>
          <p:cNvSpPr txBox="1">
            <a:spLocks/>
          </p:cNvSpPr>
          <p:nvPr/>
        </p:nvSpPr>
        <p:spPr bwMode="auto">
          <a:xfrm>
            <a:off x="1214438" y="1357313"/>
            <a:ext cx="7215187" cy="4572000"/>
          </a:xfrm>
          <a:prstGeom prst="rect">
            <a:avLst/>
          </a:prstGeom>
          <a:noFill/>
        </p:spPr>
        <p:txBody>
          <a:bodyPr anchor="b"/>
          <a:lstStyle/>
          <a:p>
            <a:pPr>
              <a:buFontTx/>
              <a:buAutoNum type="arabicPeriod"/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Позволяет решить проблему ограниченного количества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возможностей для самореализации и самосовершенствования у молодежи, возможностей для реализации потребности быть социально полезным членом общества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Активизирует деятельность СОНКО, проявление инициативы молодежи.</a:t>
            </a:r>
          </a:p>
          <a:p>
            <a:pPr>
              <a:defRPr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Решает проблему дефицита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человеческих ресурсов, участвующих на безвозмездной основе в общественно полезной работе, тем самым способствующих более эффективному решению задач, стоящих перед администрацией муниципалитета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defRPr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ru-RU" dirty="0" smtClean="0"/>
              <a:t>Формирует культуру </a:t>
            </a:r>
            <a:r>
              <a:rPr lang="ru-RU" dirty="0"/>
              <a:t>бескорыстной добровольной гражданской </a:t>
            </a:r>
            <a:r>
              <a:rPr lang="ru-RU" dirty="0" smtClean="0"/>
              <a:t>взаимопомощи системного характера.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733426" y="426212"/>
            <a:ext cx="7888287" cy="666750"/>
          </a:xfrm>
        </p:spPr>
        <p:txBody>
          <a:bodyPr/>
          <a:lstStyle/>
          <a:p>
            <a:pPr algn="ctr" eaLnBrk="1" hangingPunct="1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Результативность практики:</a:t>
            </a: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2286000" y="3071813"/>
            <a:ext cx="6335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3"/>
          <p:cNvSpPr>
            <a:spLocks/>
          </p:cNvSpPr>
          <p:nvPr/>
        </p:nvSpPr>
        <p:spPr bwMode="auto">
          <a:xfrm>
            <a:off x="250825" y="1989138"/>
            <a:ext cx="50419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304711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 b="1">
              <a:solidFill>
                <a:srgbClr val="426317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ru-RU" altLang="ru-RU" sz="2000">
              <a:solidFill>
                <a:srgbClr val="42631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304" y="1955840"/>
            <a:ext cx="8050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период 2018 года количество добровольцев твердо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укрепилось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не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спускалось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ниже 60 чел. 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течении года выгодополучателями проекта стали более 2000 человек (или 4% жителей муниципалитета).</a:t>
            </a:r>
          </a:p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период 2018 года организовано и проведено 13 акций и мероприятий, в которых приняли участие более 500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548680"/>
            <a:ext cx="8042275" cy="738188"/>
          </a:xfrm>
          <a:noFill/>
        </p:spPr>
        <p:txBody>
          <a:bodyPr>
            <a:normAutofit/>
          </a:bodyPr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Организованные мероприятия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412776"/>
            <a:ext cx="864096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Tx/>
              <a:buChar char="-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Акция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«Весенняя неделя добра», акция Стоп ВИЧСПИД, акция против курения, уроки добра, беседы по противодействию распространения наркотизации среди молодежи, количество вовлеченных более 200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человек;</a:t>
            </a:r>
          </a:p>
          <a:p>
            <a:pPr marL="342900" lvl="0" indent="-342900" algn="just">
              <a:buFontTx/>
              <a:buChar char="-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Гражданско-патриотическая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акция «Бессмертный полк» - более 1700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человек;</a:t>
            </a:r>
          </a:p>
          <a:p>
            <a:pPr marL="285750" lvl="0" indent="-285750" algn="just">
              <a:buFontTx/>
              <a:buChar char="-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Организованы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мастер-классы по разным видам деятельности для всех желающих – 50 человек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На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конец мая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было поддержано 4 социально-значимых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</a:t>
            </a:r>
          </a:p>
          <a:p>
            <a:pPr lvl="0" algn="just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/>
          </p:cNvSpPr>
          <p:nvPr>
            <p:ph type="title"/>
          </p:nvPr>
        </p:nvSpPr>
        <p:spPr>
          <a:xfrm>
            <a:off x="1071563" y="571500"/>
            <a:ext cx="7462837" cy="9890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инициатив (мероприятий) </a:t>
            </a:r>
            <a:b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участников в них:</a:t>
            </a:r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6305188"/>
              </p:ext>
            </p:extLst>
          </p:nvPr>
        </p:nvGraphicFramePr>
        <p:xfrm>
          <a:off x="259143" y="1772816"/>
          <a:ext cx="3808801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34393854"/>
              </p:ext>
            </p:extLst>
          </p:nvPr>
        </p:nvGraphicFramePr>
        <p:xfrm>
          <a:off x="4860032" y="1772816"/>
          <a:ext cx="45365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title"/>
          </p:nvPr>
        </p:nvSpPr>
        <p:spPr>
          <a:xfrm>
            <a:off x="1143000" y="476250"/>
            <a:ext cx="6980238" cy="750888"/>
          </a:xfrm>
          <a:noFill/>
        </p:spPr>
        <p:txBody>
          <a:bodyPr/>
          <a:lstStyle/>
          <a:p>
            <a:pPr algn="ctr"/>
            <a:r>
              <a:rPr lang="ru-RU" alt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Ресурсы проекта:</a:t>
            </a:r>
          </a:p>
        </p:txBody>
      </p:sp>
      <p:sp>
        <p:nvSpPr>
          <p:cNvPr id="44036" name="Rectangle 3"/>
          <p:cNvSpPr>
            <a:spLocks/>
          </p:cNvSpPr>
          <p:nvPr/>
        </p:nvSpPr>
        <p:spPr bwMode="auto">
          <a:xfrm>
            <a:off x="1000125" y="1500188"/>
            <a:ext cx="7731125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>
              <a:buFontTx/>
              <a:buAutoNum type="arabicPeriod"/>
              <a:tabLst>
                <a:tab pos="173038" algn="l"/>
              </a:tabLst>
              <a:defRPr/>
            </a:pPr>
            <a:r>
              <a:rPr lang="ru-RU" sz="2000" dirty="0">
                <a:latin typeface="Arial" charset="0"/>
                <a:cs typeface="Arial" charset="0"/>
              </a:rPr>
              <a:t>Привлеченные </a:t>
            </a:r>
            <a:r>
              <a:rPr lang="ru-RU" sz="2000" dirty="0" smtClean="0">
                <a:latin typeface="Arial" charset="0"/>
                <a:cs typeface="Arial" charset="0"/>
              </a:rPr>
              <a:t>Администрацией ЗАТО г. Зеленогорска средства ОАО «ПО «ЭХЗ».</a:t>
            </a:r>
          </a:p>
          <a:p>
            <a:pPr>
              <a:buFontTx/>
              <a:buAutoNum type="arabicPeriod"/>
              <a:tabLst>
                <a:tab pos="173038" algn="l"/>
              </a:tabLst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2.Материально-техническая </a:t>
            </a:r>
            <a:r>
              <a:rPr lang="ru-RU" sz="2000" dirty="0">
                <a:latin typeface="Arial" charset="0"/>
                <a:cs typeface="Arial" charset="0"/>
              </a:rPr>
              <a:t>база </a:t>
            </a:r>
            <a:r>
              <a:rPr lang="ru-RU" sz="2000" dirty="0" smtClean="0">
                <a:latin typeface="Arial" charset="0"/>
                <a:cs typeface="Arial" charset="0"/>
              </a:rPr>
              <a:t>МБУ «МЦ».</a:t>
            </a: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3. </a:t>
            </a:r>
            <a:r>
              <a:rPr lang="ru-RU" sz="2000" dirty="0">
                <a:latin typeface="Arial" charset="0"/>
                <a:cs typeface="Arial" charset="0"/>
              </a:rPr>
              <a:t>Кадровый потенциал </a:t>
            </a:r>
            <a:r>
              <a:rPr lang="ru-RU" sz="2000" dirty="0" smtClean="0">
                <a:latin typeface="Arial" charset="0"/>
                <a:cs typeface="Arial" charset="0"/>
              </a:rPr>
              <a:t>МБУ «МЦ», учреждений сферы культуры и спорта, муниципальных учреждений.</a:t>
            </a: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000" dirty="0">
                <a:latin typeface="Arial" charset="0"/>
                <a:cs typeface="Arial" charset="0"/>
              </a:rPr>
              <a:t>4</a:t>
            </a:r>
            <a:r>
              <a:rPr lang="ru-RU" sz="2000" dirty="0" smtClean="0">
                <a:latin typeface="Arial" charset="0"/>
                <a:cs typeface="Arial" charset="0"/>
              </a:rPr>
              <a:t>. Инициативная молодежь, общественные деятели.</a:t>
            </a: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000" b="1" dirty="0">
              <a:solidFill>
                <a:srgbClr val="304711"/>
              </a:solidFill>
              <a:latin typeface="Arial" charset="0"/>
              <a:cs typeface="Arial" charset="0"/>
            </a:endParaRPr>
          </a:p>
          <a:p>
            <a:pPr marL="265113" indent="-265113"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ru-RU" sz="1000" dirty="0">
              <a:solidFill>
                <a:srgbClr val="426317"/>
              </a:solidFill>
              <a:latin typeface="Arial" charset="0"/>
              <a:cs typeface="Arial" charset="0"/>
            </a:endParaRPr>
          </a:p>
          <a:p>
            <a:pPr marL="265113" indent="-265113" algn="just" eaLnBrk="1" hangingPunct="1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ru-RU" sz="2000" b="1" dirty="0">
              <a:solidFill>
                <a:srgbClr val="426317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3848</TotalTime>
  <Words>561</Words>
  <Application>Microsoft Office PowerPoint</Application>
  <PresentationFormat>Экран (4:3)</PresentationFormat>
  <Paragraphs>65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Сектор</vt:lpstr>
      <vt:lpstr>Конкурс лучших муниципальных практик, реализуемых на территориях присутствия Госкорпорации «Росатом»</vt:lpstr>
      <vt:lpstr>Лидеры и команда проекта:</vt:lpstr>
      <vt:lpstr>Цели и задачи практики:</vt:lpstr>
      <vt:lpstr>Участники практики:</vt:lpstr>
      <vt:lpstr>Уникальность практики:</vt:lpstr>
      <vt:lpstr>Результативность практики:</vt:lpstr>
      <vt:lpstr>Организованные мероприятия</vt:lpstr>
      <vt:lpstr>Количество инициатив (мероприятий)  и участников в них:</vt:lpstr>
      <vt:lpstr>Ресурсы проекта: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</dc:creator>
  <cp:lastModifiedBy>Бухгалтер ТОГГ</cp:lastModifiedBy>
  <cp:revision>299</cp:revision>
  <dcterms:created xsi:type="dcterms:W3CDTF">2010-01-31T05:38:43Z</dcterms:created>
  <dcterms:modified xsi:type="dcterms:W3CDTF">2018-07-09T10:28:58Z</dcterms:modified>
</cp:coreProperties>
</file>